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4" r:id="rId3"/>
    <p:sldId id="257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0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CE758-866A-430A-9D7C-2871B9C80892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EA439-77D2-4CBC-AA08-47E323A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endParaRPr lang="en-US" altLang="zh-TW" dirty="0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C5647AFC-8911-43C8-8DF1-557B322208CD}" type="slidenum">
              <a:rPr kumimoji="0" lang="en-US" altLang="zh-TW">
                <a:latin typeface="Calibri" panose="020F0502020204030204" pitchFamily="34" charset="0"/>
              </a:rPr>
              <a:pPr eaLnBrk="1" hangingPunct="1"/>
              <a:t>1</a:t>
            </a:fld>
            <a:endParaRPr kumimoji="0" lang="zh-TW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2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EA439-77D2-4CBC-AA08-47E323AE21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40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en-US" smtClean="0">
              <a:ea typeface="新細明體" panose="02020500000000000000" pitchFamily="18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EF5E25A7-7C37-427F-97C3-C41EF65CC975}" type="slidenum">
              <a:rPr kumimoji="0" lang="zh-TW" altLang="zh-TW">
                <a:latin typeface="Calibri" panose="020F0502020204030204" pitchFamily="34" charset="0"/>
              </a:rPr>
              <a:pPr eaLnBrk="1" hangingPunct="1"/>
              <a:t>8</a:t>
            </a:fld>
            <a:endParaRPr kumimoji="0" lang="zh-TW" altLang="zh-TW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4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8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7064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defRPr/>
            </a:pPr>
            <a:endParaRPr kumimoji="0" lang="zh-TW" altLang="en-US" sz="1800" smtClean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1244621"/>
            <a:ext cx="10515600" cy="8502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latinLnBrk="0">
              <a:defRPr lang="zh-TW" sz="45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17" y="2183083"/>
            <a:ext cx="6705599" cy="646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450"/>
              </a:spcBef>
              <a:buNone/>
              <a:defRPr lang="zh-TW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342866" indent="0" algn="ctr" latinLnBrk="0">
              <a:buNone/>
              <a:defRPr lang="zh-TW" sz="1500"/>
            </a:lvl2pPr>
            <a:lvl3pPr marL="685732" indent="0" algn="ctr" latinLnBrk="0">
              <a:buNone/>
              <a:defRPr lang="zh-TW" sz="1350"/>
            </a:lvl3pPr>
            <a:lvl4pPr marL="1028598" indent="0" algn="ctr" latinLnBrk="0">
              <a:buNone/>
              <a:defRPr lang="zh-TW" sz="1200"/>
            </a:lvl4pPr>
            <a:lvl5pPr marL="1371464" indent="0" algn="ctr" latinLnBrk="0">
              <a:buNone/>
              <a:defRPr lang="zh-TW" sz="1200"/>
            </a:lvl5pPr>
            <a:lvl6pPr marL="1714331" indent="0" algn="ctr" latinLnBrk="0">
              <a:buNone/>
              <a:defRPr lang="zh-TW" sz="1200"/>
            </a:lvl6pPr>
            <a:lvl7pPr marL="2057195" indent="0" algn="ctr" latinLnBrk="0">
              <a:buNone/>
              <a:defRPr lang="zh-TW" sz="1200"/>
            </a:lvl7pPr>
            <a:lvl8pPr marL="2400060" indent="0" algn="ctr" latinLnBrk="0">
              <a:buNone/>
              <a:defRPr lang="zh-TW" sz="1200"/>
            </a:lvl8pPr>
            <a:lvl9pPr marL="2742926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  <p:sp>
        <p:nvSpPr>
          <p:cNvPr id="40" name="內容版面配置區 28"/>
          <p:cNvSpPr>
            <a:spLocks noGrp="1"/>
          </p:cNvSpPr>
          <p:nvPr>
            <p:ph sz="quarter" idx="12"/>
          </p:nvPr>
        </p:nvSpPr>
        <p:spPr>
          <a:xfrm>
            <a:off x="8010738" y="4792981"/>
            <a:ext cx="5105401" cy="381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3"/>
          </p:nvPr>
        </p:nvSpPr>
        <p:spPr>
          <a:xfrm>
            <a:off x="8011585" y="6356351"/>
            <a:ext cx="4000500" cy="365125"/>
          </a:xfrm>
        </p:spPr>
        <p:txBody>
          <a:bodyPr rtlCol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alpha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smtClean="0"/>
              <a:t>Copyright © 2015 Patentcloud. All Rights Reserved</a:t>
            </a:r>
            <a:endParaRPr lang="en-US" dirty="0"/>
          </a:p>
        </p:txBody>
      </p:sp>
      <p:pic>
        <p:nvPicPr>
          <p:cNvPr id="9" name="圖片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31480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92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>
            <a:spLocks noChangeArrowheads="1"/>
          </p:cNvSpPr>
          <p:nvPr userDrawn="1"/>
        </p:nvSpPr>
        <p:spPr bwMode="auto">
          <a:xfrm>
            <a:off x="10430933" y="0"/>
            <a:ext cx="176106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defRPr/>
            </a:pPr>
            <a:endParaRPr kumimoji="0" lang="zh-TW" altLang="en-US" sz="3200" smtClean="0">
              <a:solidFill>
                <a:srgbClr val="7F7F7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5"/>
          </p:nvPr>
        </p:nvSpPr>
        <p:spPr bwMode="auto">
          <a:xfrm>
            <a:off x="7359651" y="6492876"/>
            <a:ext cx="4430183" cy="365125"/>
          </a:xfrm>
          <a:extLst/>
        </p:spPr>
        <p:txBody>
          <a:bodyPr/>
          <a:lstStyle>
            <a:lvl1pPr>
              <a:defRPr kumimoji="0">
                <a:solidFill>
                  <a:srgbClr val="7F7F7F"/>
                </a:solidFill>
                <a:latin typeface="Segoe UI" panose="020B0502040204020203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en-US" altLang="zh-TW" dirty="0" smtClean="0"/>
              <a:t>Copyright © 2015 Patentcloud. All Rights Reserved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8788" y="5240338"/>
            <a:ext cx="111442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9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4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4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01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8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4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7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71C6-CD9D-4A8D-974C-EE5AF4265A05}" type="datetimeFigureOut">
              <a:rPr lang="en-US" smtClean="0"/>
              <a:t>7/20/2015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D1569-C563-43D0-A29C-1DE5F175E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8"/>
          <p:cNvSpPr>
            <a:spLocks noGrp="1"/>
          </p:cNvSpPr>
          <p:nvPr>
            <p:ph sz="quarter" idx="12"/>
          </p:nvPr>
        </p:nvSpPr>
        <p:spPr bwMode="auto">
          <a:xfrm>
            <a:off x="8154989" y="4718050"/>
            <a:ext cx="1952625" cy="381000"/>
          </a:xfrm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  <a:defRPr/>
            </a:pPr>
            <a:r>
              <a:rPr altLang="en-US" sz="1800" dirty="0"/>
              <a:t>中台專利雲</a:t>
            </a:r>
            <a:r>
              <a:rPr lang="en-US" altLang="zh-TW" sz="1800" dirty="0"/>
              <a:t> </a:t>
            </a:r>
            <a:r>
              <a:rPr altLang="en-US" sz="1800" dirty="0"/>
              <a:t>團隊</a:t>
            </a:r>
            <a:endParaRPr lang="en-US" altLang="zh-TW" sz="1800" dirty="0"/>
          </a:p>
        </p:txBody>
      </p:sp>
      <p:sp>
        <p:nvSpPr>
          <p:cNvPr id="2" name="文字方塊 1"/>
          <p:cNvSpPr txBox="1"/>
          <p:nvPr/>
        </p:nvSpPr>
        <p:spPr>
          <a:xfrm>
            <a:off x="7874000" y="5099050"/>
            <a:ext cx="188595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2015/July</a:t>
            </a:r>
          </a:p>
        </p:txBody>
      </p:sp>
      <p:sp>
        <p:nvSpPr>
          <p:cNvPr id="11268" name="標題 2"/>
          <p:cNvSpPr txBox="1">
            <a:spLocks/>
          </p:cNvSpPr>
          <p:nvPr/>
        </p:nvSpPr>
        <p:spPr bwMode="auto">
          <a:xfrm>
            <a:off x="1955801" y="1744663"/>
            <a:ext cx="78914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684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684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684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684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CN" sz="37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www.Patentcloud.com</a:t>
            </a:r>
            <a:endParaRPr kumimoji="0" lang="en-US" altLang="zh-CN" sz="3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kumimoji="0" lang="zh-TW" altLang="en-US" sz="37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平台簡易上手指南</a:t>
            </a:r>
            <a:endParaRPr kumimoji="0" lang="en-US" altLang="zh-CN" sz="37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36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3283134" y="3466360"/>
            <a:ext cx="1707966" cy="32085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向右箭號 21"/>
          <p:cNvSpPr/>
          <p:nvPr/>
        </p:nvSpPr>
        <p:spPr>
          <a:xfrm rot="10800000">
            <a:off x="2851660" y="3572357"/>
            <a:ext cx="443934" cy="11631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391363" y="3040387"/>
            <a:ext cx="2303926" cy="7625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420493" y="3031719"/>
            <a:ext cx="4678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4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779763" y="3239453"/>
            <a:ext cx="191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選擇檢索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07849" y="3847448"/>
            <a:ext cx="844022" cy="135001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391363" y="3948345"/>
            <a:ext cx="2303926" cy="79664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903333" y="4156495"/>
            <a:ext cx="1915525" cy="236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切換檢索類別</a:t>
            </a:r>
            <a:endParaRPr lang="zh-TW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04132" y="3960786"/>
            <a:ext cx="467886" cy="5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4600" b="1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7985791" y="3548608"/>
            <a:ext cx="4129304" cy="1186249"/>
            <a:chOff x="7785766" y="3720058"/>
            <a:chExt cx="4129304" cy="1186249"/>
          </a:xfrm>
        </p:grpSpPr>
        <p:sp>
          <p:nvSpPr>
            <p:cNvPr id="32" name="矩形 31"/>
            <p:cNvSpPr/>
            <p:nvPr/>
          </p:nvSpPr>
          <p:spPr>
            <a:xfrm>
              <a:off x="9209799" y="3720058"/>
              <a:ext cx="2705271" cy="1186249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rgbClr val="E26E5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9758339" y="3996758"/>
              <a:ext cx="2025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關鍵字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或指定條件開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始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搜尋</a:t>
              </a:r>
              <a:endPara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9265080" y="3913072"/>
              <a:ext cx="46788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46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46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向右箭號 34"/>
            <p:cNvSpPr/>
            <p:nvPr/>
          </p:nvSpPr>
          <p:spPr>
            <a:xfrm>
              <a:off x="8691995" y="4227300"/>
              <a:ext cx="386517" cy="105803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7785766" y="3961977"/>
              <a:ext cx="888677" cy="62924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  <a:effectLst>
              <a:outerShdw blurRad="304800" sx="99000" sy="99000" algn="ctr" rotWithShape="0">
                <a:srgbClr val="FFC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162416" y="5943022"/>
            <a:ext cx="1246629" cy="545334"/>
            <a:chOff x="2905241" y="5943022"/>
            <a:chExt cx="1246629" cy="545334"/>
          </a:xfrm>
        </p:grpSpPr>
        <p:sp>
          <p:nvSpPr>
            <p:cNvPr id="37" name="矩形 36"/>
            <p:cNvSpPr/>
            <p:nvPr/>
          </p:nvSpPr>
          <p:spPr>
            <a:xfrm>
              <a:off x="2905241" y="5943022"/>
              <a:ext cx="1246629" cy="4414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3066993" y="6028564"/>
              <a:ext cx="906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切換語言</a:t>
              </a:r>
              <a:endPara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3428706" y="6369688"/>
              <a:ext cx="210223" cy="1186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6714249" y="1063850"/>
            <a:ext cx="2929785" cy="915339"/>
            <a:chOff x="6915070" y="1485186"/>
            <a:chExt cx="2929785" cy="915339"/>
          </a:xfrm>
        </p:grpSpPr>
        <p:sp>
          <p:nvSpPr>
            <p:cNvPr id="41" name="矩形 40"/>
            <p:cNvSpPr/>
            <p:nvPr/>
          </p:nvSpPr>
          <p:spPr>
            <a:xfrm>
              <a:off x="6915070" y="1485186"/>
              <a:ext cx="2817896" cy="84000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7205717" y="1938860"/>
              <a:ext cx="2050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以保留檢索結果</a:t>
              </a:r>
              <a:r>
                <a:rPr lang="zh-TW" altLang="en-US" sz="1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及製作報表</a:t>
              </a:r>
              <a:endPara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endParaRPr lang="en-US" altLang="zh-TW" sz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7045340" y="1582833"/>
              <a:ext cx="251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登入或免費註冊</a:t>
              </a:r>
              <a:r>
                <a:rPr lang="zh-TW" altLang="en-US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帳號</a:t>
              </a:r>
              <a:endPara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9680409" y="1845853"/>
              <a:ext cx="210223" cy="118668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9" name="向右箭號 38"/>
          <p:cNvSpPr/>
          <p:nvPr/>
        </p:nvSpPr>
        <p:spPr>
          <a:xfrm rot="10800000">
            <a:off x="2848695" y="3996261"/>
            <a:ext cx="443934" cy="11631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938" y="4488115"/>
            <a:ext cx="1346349" cy="592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6208" y="2100767"/>
            <a:ext cx="811738" cy="27382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281048" y="2063540"/>
            <a:ext cx="1304391" cy="36829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1366233" y="2105437"/>
            <a:ext cx="1158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快速資料分類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948" y="4146292"/>
            <a:ext cx="826313" cy="24539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281048" y="4094490"/>
            <a:ext cx="1304390" cy="34787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211644" y="4131176"/>
            <a:ext cx="1469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快速進階篩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</a:p>
        </p:txBody>
      </p:sp>
      <p:cxnSp>
        <p:nvCxnSpPr>
          <p:cNvPr id="26" name="直線單箭頭接點 25"/>
          <p:cNvCxnSpPr/>
          <p:nvPr/>
        </p:nvCxnSpPr>
        <p:spPr>
          <a:xfrm>
            <a:off x="913232" y="4272042"/>
            <a:ext cx="31082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1281048" y="1286389"/>
            <a:ext cx="1304391" cy="36829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1366233" y="1328286"/>
            <a:ext cx="1158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資料排序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2994" y="1322418"/>
            <a:ext cx="811738" cy="27382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934732" y="1468291"/>
            <a:ext cx="31082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933362" y="2237679"/>
            <a:ext cx="310823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913638" y="3849098"/>
            <a:ext cx="7874708" cy="134897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11562923" y="448145"/>
            <a:ext cx="371853" cy="357369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7852950" y="1401678"/>
            <a:ext cx="2028403" cy="36829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8164180" y="1451813"/>
            <a:ext cx="142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快速檢視統計報表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8" name="直線單箭頭接點 37"/>
          <p:cNvCxnSpPr/>
          <p:nvPr/>
        </p:nvCxnSpPr>
        <p:spPr>
          <a:xfrm flipH="1">
            <a:off x="9920523" y="800726"/>
            <a:ext cx="722572" cy="65860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0653144" y="878789"/>
            <a:ext cx="314782" cy="30199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11019191" y="877363"/>
            <a:ext cx="915585" cy="30199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10284261" y="1542667"/>
            <a:ext cx="1606519" cy="75157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文字方塊 41"/>
          <p:cNvSpPr txBox="1"/>
          <p:nvPr/>
        </p:nvSpPr>
        <p:spPr>
          <a:xfrm>
            <a:off x="10388407" y="1667695"/>
            <a:ext cx="142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切換顯示方式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圖文、縮圖、列表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3" name="直線單箭頭接點 42"/>
          <p:cNvCxnSpPr>
            <a:stCxn id="40" idx="2"/>
          </p:cNvCxnSpPr>
          <p:nvPr/>
        </p:nvCxnSpPr>
        <p:spPr>
          <a:xfrm flipH="1">
            <a:off x="11100887" y="1179353"/>
            <a:ext cx="376097" cy="3105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 flipH="1">
            <a:off x="9877912" y="1170595"/>
            <a:ext cx="775233" cy="75378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7852950" y="1950956"/>
            <a:ext cx="2024962" cy="34787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7923467" y="1987642"/>
            <a:ext cx="1888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選擇顯示欄位及個人偏好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7" name="直線單箭頭接點 46"/>
          <p:cNvCxnSpPr/>
          <p:nvPr/>
        </p:nvCxnSpPr>
        <p:spPr>
          <a:xfrm flipH="1" flipV="1">
            <a:off x="10643095" y="800726"/>
            <a:ext cx="933559" cy="423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6671351" y="58524"/>
            <a:ext cx="2020804" cy="74165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7116892" y="195039"/>
            <a:ext cx="155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登入僅能檢索及顯示簡易統計圖表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0" name="直線單箭頭接點 49"/>
          <p:cNvCxnSpPr/>
          <p:nvPr/>
        </p:nvCxnSpPr>
        <p:spPr>
          <a:xfrm>
            <a:off x="8667216" y="219753"/>
            <a:ext cx="2692762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圖片 5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473" y="262572"/>
            <a:ext cx="365792" cy="317019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7910394" y="4405088"/>
            <a:ext cx="1519465" cy="73532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8051474" y="4530116"/>
            <a:ext cx="12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檢視單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篇申請書或獲證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852384" y="470321"/>
            <a:ext cx="1211032" cy="27919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/>
        </p:nvSpPr>
        <p:spPr>
          <a:xfrm>
            <a:off x="7840855" y="893465"/>
            <a:ext cx="2028403" cy="36829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文字方塊 73"/>
          <p:cNvSpPr txBox="1"/>
          <p:nvPr/>
        </p:nvSpPr>
        <p:spPr>
          <a:xfrm>
            <a:off x="8152085" y="943600"/>
            <a:ext cx="1427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選擇專利局範圍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5" name="直線單箭頭接點 74"/>
          <p:cNvCxnSpPr/>
          <p:nvPr/>
        </p:nvCxnSpPr>
        <p:spPr>
          <a:xfrm flipH="1">
            <a:off x="9567866" y="590237"/>
            <a:ext cx="294534" cy="23465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3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10746" y="1648837"/>
            <a:ext cx="2657951" cy="97903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592201" y="2085696"/>
            <a:ext cx="2439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匯出清單、下載原文、批次下載首頁、加入專案資料夾</a:t>
            </a:r>
            <a:r>
              <a:rPr lang="en-US" altLang="zh-TW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24536" y="1723538"/>
            <a:ext cx="2954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免費註冊可使用進階功能</a:t>
            </a:r>
            <a:endParaRPr lang="en-US" altLang="zh-TW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63145" y="1648837"/>
            <a:ext cx="2071816" cy="72777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3444599" y="1777597"/>
            <a:ext cx="180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列表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中勾選專利後可加入個人專案中指定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節點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683802" y="837448"/>
            <a:ext cx="347722" cy="37351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2862591" y="1210961"/>
            <a:ext cx="0" cy="37070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363421" y="841564"/>
            <a:ext cx="347722" cy="37351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3533975" y="1210961"/>
            <a:ext cx="0" cy="37070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292281" y="17516"/>
            <a:ext cx="1367484" cy="373513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0775093" y="473417"/>
            <a:ext cx="1277049" cy="30918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241063" y="1148944"/>
            <a:ext cx="2531123" cy="92850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781824" y="1533082"/>
            <a:ext cx="182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享個人專案資料夾及進階分析功能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865" y="1424900"/>
            <a:ext cx="359695" cy="34750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9904875" y="1148952"/>
            <a:ext cx="2207096" cy="114940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10268623" y="1559376"/>
            <a:ext cx="1676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自動保存最近檢索式，並對檢索式設訂自動監控定期更新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 flipH="1">
            <a:off x="11129320" y="778140"/>
            <a:ext cx="350120" cy="27837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H="1">
            <a:off x="8966476" y="391029"/>
            <a:ext cx="1012809" cy="64076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7917321" y="1188015"/>
            <a:ext cx="150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10256036" y="1198776"/>
            <a:ext cx="1508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免費註冊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9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620" y="4746888"/>
            <a:ext cx="4518660" cy="97957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17426" y="1775868"/>
            <a:ext cx="285083" cy="252386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92363" y="1919416"/>
            <a:ext cx="356134" cy="14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33794" y="1595281"/>
            <a:ext cx="1480403" cy="6978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1048257" y="1701125"/>
            <a:ext cx="12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可自行設定分類</a:t>
            </a:r>
            <a:endParaRPr lang="en-US" altLang="zh-TW" sz="1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節點階層及名稱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52270" y="4662081"/>
            <a:ext cx="385156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>
            <a:stCxn id="26" idx="1"/>
          </p:cNvCxnSpPr>
          <p:nvPr/>
        </p:nvCxnSpPr>
        <p:spPr>
          <a:xfrm flipH="1">
            <a:off x="2351213" y="4835972"/>
            <a:ext cx="401057" cy="33847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761696" y="4986449"/>
            <a:ext cx="1480403" cy="655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876159" y="5092293"/>
            <a:ext cx="12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自設文件標籤供專案內快速篩選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79932" y="2981249"/>
            <a:ext cx="230737" cy="23320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2221907" y="3097852"/>
            <a:ext cx="658026" cy="53411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46975" y="3391239"/>
            <a:ext cx="1480403" cy="8210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/>
          <p:cNvSpPr txBox="1"/>
          <p:nvPr/>
        </p:nvSpPr>
        <p:spPr>
          <a:xfrm>
            <a:off x="750604" y="3497083"/>
            <a:ext cx="1281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擊並於下方視窗快覽單篇專利內容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613563" y="4022100"/>
            <a:ext cx="634248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9224207" y="3508072"/>
            <a:ext cx="1259067" cy="315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單箭頭接點 35"/>
          <p:cNvCxnSpPr/>
          <p:nvPr/>
        </p:nvCxnSpPr>
        <p:spPr>
          <a:xfrm>
            <a:off x="8247811" y="4213083"/>
            <a:ext cx="868976" cy="62477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9351813" y="3806703"/>
            <a:ext cx="0" cy="48007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246819" y="5423288"/>
            <a:ext cx="1626767" cy="48829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9387899" y="5548316"/>
            <a:ext cx="1281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加註個人筆記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563331" y="4308397"/>
            <a:ext cx="1626767" cy="873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9448736" y="4494987"/>
            <a:ext cx="12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左方列表勾選專利後點右鍵可加入指定節點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46979" y="350400"/>
            <a:ext cx="2517223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9359391" y="441175"/>
            <a:ext cx="196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點擊進入個人專案資料夾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032431" y="316391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870392" y="554310"/>
            <a:ext cx="304455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等腰三角形 45"/>
          <p:cNvSpPr/>
          <p:nvPr/>
        </p:nvSpPr>
        <p:spPr>
          <a:xfrm>
            <a:off x="10055989" y="232784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3192056" y="1160510"/>
            <a:ext cx="869005" cy="23320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/>
          <p:nvPr/>
        </p:nvCxnSpPr>
        <p:spPr>
          <a:xfrm flipH="1">
            <a:off x="5928029" y="1743277"/>
            <a:ext cx="444822" cy="3223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4222744" y="1814238"/>
            <a:ext cx="1666805" cy="6497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>
            <a:off x="4354191" y="1903606"/>
            <a:ext cx="144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擊並於新視窗中開啟單篇專利全文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58990" y="1311563"/>
            <a:ext cx="285083" cy="27796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2" name="直線單箭頭接點 51"/>
          <p:cNvCxnSpPr/>
          <p:nvPr/>
        </p:nvCxnSpPr>
        <p:spPr>
          <a:xfrm flipV="1">
            <a:off x="533927" y="1462213"/>
            <a:ext cx="253174" cy="149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809105" y="1138078"/>
            <a:ext cx="1480403" cy="697872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文字方塊 53"/>
          <p:cNvSpPr txBox="1"/>
          <p:nvPr/>
        </p:nvSpPr>
        <p:spPr>
          <a:xfrm>
            <a:off x="923568" y="1243922"/>
            <a:ext cx="12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可自行設定分類</a:t>
            </a:r>
            <a:endParaRPr lang="en-US" altLang="zh-TW" sz="1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節點階層及名稱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793834" y="4204878"/>
            <a:ext cx="385156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6" name="直線單箭頭接點 55"/>
          <p:cNvCxnSpPr>
            <a:stCxn id="55" idx="1"/>
          </p:cNvCxnSpPr>
          <p:nvPr/>
        </p:nvCxnSpPr>
        <p:spPr>
          <a:xfrm flipH="1">
            <a:off x="2392777" y="4378769"/>
            <a:ext cx="401057" cy="33847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803260" y="4529246"/>
            <a:ext cx="1480403" cy="655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917723" y="4635090"/>
            <a:ext cx="12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自設文件標籤供專案內快速篩選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025566" y="1314964"/>
            <a:ext cx="230737" cy="23320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0" name="直線單箭頭接點 59"/>
          <p:cNvCxnSpPr/>
          <p:nvPr/>
        </p:nvCxnSpPr>
        <p:spPr>
          <a:xfrm flipH="1">
            <a:off x="2354264" y="1550647"/>
            <a:ext cx="791082" cy="6650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788539" y="2102763"/>
            <a:ext cx="1480403" cy="8210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/>
          <p:cNvSpPr txBox="1"/>
          <p:nvPr/>
        </p:nvSpPr>
        <p:spPr>
          <a:xfrm>
            <a:off x="903002" y="2208607"/>
            <a:ext cx="1281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擊並於下方視窗快覽單篇專利內容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765963" y="4174500"/>
            <a:ext cx="634248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9376607" y="3660472"/>
            <a:ext cx="1291393" cy="31580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6" name="直線單箭頭接點 65"/>
          <p:cNvCxnSpPr/>
          <p:nvPr/>
        </p:nvCxnSpPr>
        <p:spPr>
          <a:xfrm>
            <a:off x="8047283" y="4529246"/>
            <a:ext cx="1289588" cy="111270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/>
          <p:cNvCxnSpPr/>
          <p:nvPr/>
        </p:nvCxnSpPr>
        <p:spPr>
          <a:xfrm flipH="1">
            <a:off x="9511791" y="3959103"/>
            <a:ext cx="1658" cy="53588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矩形 67"/>
          <p:cNvSpPr/>
          <p:nvPr/>
        </p:nvSpPr>
        <p:spPr>
          <a:xfrm>
            <a:off x="9399219" y="5575688"/>
            <a:ext cx="1626767" cy="48829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文字方塊 68"/>
          <p:cNvSpPr txBox="1"/>
          <p:nvPr/>
        </p:nvSpPr>
        <p:spPr>
          <a:xfrm>
            <a:off x="9540299" y="5700716"/>
            <a:ext cx="1281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加註個人筆記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399219" y="4525452"/>
            <a:ext cx="1626767" cy="873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/>
          <p:cNvSpPr txBox="1"/>
          <p:nvPr/>
        </p:nvSpPr>
        <p:spPr>
          <a:xfrm>
            <a:off x="9601136" y="4647387"/>
            <a:ext cx="1281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左方列表勾選專利後點右鍵可加入指定節點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099379" y="502800"/>
            <a:ext cx="2517223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文字方塊 72"/>
          <p:cNvSpPr txBox="1"/>
          <p:nvPr/>
        </p:nvSpPr>
        <p:spPr>
          <a:xfrm>
            <a:off x="9511791" y="593575"/>
            <a:ext cx="196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點擊進入個人專案資料夾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9184831" y="468791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152728" y="21361"/>
            <a:ext cx="304455" cy="347782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等腰三角形 75"/>
          <p:cNvSpPr/>
          <p:nvPr/>
        </p:nvSpPr>
        <p:spPr>
          <a:xfrm>
            <a:off x="10208389" y="385184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/>
        </p:nvSpPr>
        <p:spPr>
          <a:xfrm>
            <a:off x="3335220" y="1312910"/>
            <a:ext cx="1375826" cy="23320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8" name="直線單箭頭接點 77"/>
          <p:cNvCxnSpPr/>
          <p:nvPr/>
        </p:nvCxnSpPr>
        <p:spPr>
          <a:xfrm>
            <a:off x="3973993" y="1547225"/>
            <a:ext cx="497501" cy="40796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3756314" y="2040527"/>
            <a:ext cx="1666805" cy="64972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字方塊 79"/>
          <p:cNvSpPr txBox="1"/>
          <p:nvPr/>
        </p:nvSpPr>
        <p:spPr>
          <a:xfrm>
            <a:off x="3887761" y="2129895"/>
            <a:ext cx="1442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擊並於新視窗中開啟單篇專利全文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166020" y="858735"/>
            <a:ext cx="338029" cy="37511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2" name="直線單箭頭接點 81"/>
          <p:cNvCxnSpPr>
            <a:stCxn id="83" idx="2"/>
          </p:cNvCxnSpPr>
          <p:nvPr/>
        </p:nvCxnSpPr>
        <p:spPr>
          <a:xfrm>
            <a:off x="7335662" y="647110"/>
            <a:ext cx="4253" cy="17667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6502259" y="172615"/>
            <a:ext cx="1666805" cy="47449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83"/>
          <p:cNvSpPr txBox="1"/>
          <p:nvPr/>
        </p:nvSpPr>
        <p:spPr>
          <a:xfrm>
            <a:off x="6630693" y="261255"/>
            <a:ext cx="14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選擇專利檢視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狀態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5" name="圖片 8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22"/>
          <a:stretch/>
        </p:blipFill>
        <p:spPr>
          <a:xfrm>
            <a:off x="7164083" y="1314644"/>
            <a:ext cx="1365145" cy="814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59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667000" cy="211455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9601" y="2725709"/>
            <a:ext cx="838200" cy="46672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400940" y="2630858"/>
            <a:ext cx="1219199" cy="655501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8004530" y="2630858"/>
            <a:ext cx="1480403" cy="67575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/>
          <p:cNvSpPr txBox="1"/>
          <p:nvPr/>
        </p:nvSpPr>
        <p:spPr>
          <a:xfrm>
            <a:off x="8118993" y="2736703"/>
            <a:ext cx="128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互動式圖表可點擊顯示專利列表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7694279" y="2959753"/>
            <a:ext cx="332190" cy="87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94000" y="3854352"/>
            <a:ext cx="874581" cy="26670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單箭頭接點 32"/>
          <p:cNvCxnSpPr/>
          <p:nvPr/>
        </p:nvCxnSpPr>
        <p:spPr>
          <a:xfrm>
            <a:off x="1455033" y="4121060"/>
            <a:ext cx="313622" cy="2749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1786566" y="4404008"/>
            <a:ext cx="1067406" cy="655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文字方塊 34"/>
          <p:cNvSpPr txBox="1"/>
          <p:nvPr/>
        </p:nvSpPr>
        <p:spPr>
          <a:xfrm>
            <a:off x="1901029" y="4509852"/>
            <a:ext cx="82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快速切換</a:t>
            </a:r>
            <a:endParaRPr lang="en-US" altLang="zh-TW" sz="12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報表種</a:t>
            </a:r>
            <a:r>
              <a:rPr lang="zh-TW" altLang="en-US" sz="1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</a:p>
        </p:txBody>
      </p:sp>
      <p:sp>
        <p:nvSpPr>
          <p:cNvPr id="36" name="矩形 35"/>
          <p:cNvSpPr/>
          <p:nvPr/>
        </p:nvSpPr>
        <p:spPr>
          <a:xfrm>
            <a:off x="3105434" y="881075"/>
            <a:ext cx="1006019" cy="326020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4108315" y="1201052"/>
            <a:ext cx="313622" cy="27490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4458320" y="1484000"/>
            <a:ext cx="1067406" cy="655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4572783" y="1589844"/>
            <a:ext cx="82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快速調整資料範圍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911580" y="30161"/>
            <a:ext cx="1218931" cy="4781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3025177" y="30161"/>
            <a:ext cx="11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快速產生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種統計圖表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等腰三角形 44"/>
          <p:cNvSpPr/>
          <p:nvPr/>
        </p:nvSpPr>
        <p:spPr>
          <a:xfrm rot="10800000">
            <a:off x="3453875" y="508309"/>
            <a:ext cx="111360" cy="45719"/>
          </a:xfrm>
          <a:prstGeom prst="triangle">
            <a:avLst/>
          </a:prstGeom>
          <a:solidFill>
            <a:srgbClr val="E36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51428" y="382207"/>
            <a:ext cx="2390498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422649" y="472982"/>
            <a:ext cx="1965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切換至產業化專利分析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78069" y="339960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等腰三角形 49"/>
          <p:cNvSpPr/>
          <p:nvPr/>
        </p:nvSpPr>
        <p:spPr>
          <a:xfrm rot="10800000">
            <a:off x="1057270" y="824763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4217387" y="31577"/>
            <a:ext cx="1218931" cy="47814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等腰三角形 51"/>
          <p:cNvSpPr/>
          <p:nvPr/>
        </p:nvSpPr>
        <p:spPr>
          <a:xfrm rot="10800000">
            <a:off x="4759682" y="509725"/>
            <a:ext cx="111360" cy="45719"/>
          </a:xfrm>
          <a:prstGeom prst="triangle">
            <a:avLst/>
          </a:prstGeom>
          <a:solidFill>
            <a:srgbClr val="E36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4263128" y="30429"/>
            <a:ext cx="110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切換至自訂條件矩陣分析表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72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16937" y="2378906"/>
            <a:ext cx="1988491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337894" y="2469681"/>
            <a:ext cx="149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選擇縱軸分析項目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002388" y="2344897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等腰三角形 18"/>
          <p:cNvSpPr/>
          <p:nvPr/>
        </p:nvSpPr>
        <p:spPr>
          <a:xfrm rot="16200000">
            <a:off x="1752523" y="2542736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916937" y="3191000"/>
            <a:ext cx="1988491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2337894" y="3281775"/>
            <a:ext cx="149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選擇橫軸分析項目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002388" y="3156991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>
            <a:off x="1752523" y="3354830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60191" y="2441693"/>
            <a:ext cx="1552689" cy="27372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160190" y="3266355"/>
            <a:ext cx="1552689" cy="273727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853382" y="3343564"/>
            <a:ext cx="942110" cy="23337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6349971" y="3429000"/>
            <a:ext cx="507208" cy="2915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968731" y="3450791"/>
            <a:ext cx="1211931" cy="6555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5162808" y="3547708"/>
            <a:ext cx="863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點擊顯示相關專利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87749" y="831964"/>
            <a:ext cx="1988491" cy="4414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10308706" y="922739"/>
            <a:ext cx="1496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點擊製作矩陣報表</a:t>
            </a:r>
            <a:endParaRPr lang="en-US" altLang="zh-TW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9973200" y="797955"/>
            <a:ext cx="467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800" b="1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等腰三角形 32"/>
          <p:cNvSpPr/>
          <p:nvPr/>
        </p:nvSpPr>
        <p:spPr>
          <a:xfrm rot="5400000">
            <a:off x="11830462" y="985609"/>
            <a:ext cx="210223" cy="118668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313405" y="706589"/>
            <a:ext cx="753110" cy="346104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304800" sx="99000" sy="99000" algn="ctr" rotWithShape="0">
              <a:srgbClr val="FFC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6518722" y="636746"/>
            <a:ext cx="1776780" cy="49008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E26E5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6686315" y="742590"/>
            <a:ext cx="1466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匯出成 </a:t>
            </a:r>
            <a:r>
              <a:rPr lang="en-US" altLang="zh-TW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</a:t>
            </a:r>
            <a:endParaRPr lang="zh-TW" altLang="en-US" sz="1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" name="直線單箭頭接點 36"/>
          <p:cNvCxnSpPr>
            <a:stCxn id="34" idx="3"/>
          </p:cNvCxnSpPr>
          <p:nvPr/>
        </p:nvCxnSpPr>
        <p:spPr>
          <a:xfrm flipV="1">
            <a:off x="6066515" y="875621"/>
            <a:ext cx="350377" cy="40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57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49663" y="1873869"/>
            <a:ext cx="48688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  <a:endParaRPr lang="zh-TW" altLang="en-US" sz="3200" dirty="0" err="1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Copyright © 2015 Patentcloud. All Rights Reserved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406042" y="3232447"/>
            <a:ext cx="7356104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service or assistance please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contact:</a:t>
            </a:r>
          </a:p>
          <a:p>
            <a:pPr algn="ctr">
              <a:defRPr/>
            </a:pP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Frank 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林書偉 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franklin@patentcloud.com 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 +886 2 7733 0277 </a:t>
            </a:r>
            <a:r>
              <a:rPr lang="en-US" altLang="zh-TW" sz="1200" dirty="0" err="1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ext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16763  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 +886 955 498 395</a:t>
            </a:r>
          </a:p>
          <a:p>
            <a:pPr algn="ctr">
              <a:defRPr/>
            </a:pP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Dave 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黃元良 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davehuang@patentcloud.com </a:t>
            </a:r>
          </a:p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 +886 2 7733-0277ext 16762</a:t>
            </a:r>
          </a:p>
          <a:p>
            <a:pPr algn="ctr">
              <a:defRPr/>
            </a:pPr>
            <a:endParaRPr lang="zh-TW" altLang="en-US" sz="1400" dirty="0" err="1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109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396</Words>
  <Application>Microsoft Office PowerPoint</Application>
  <PresentationFormat>寬螢幕</PresentationFormat>
  <Paragraphs>81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Calibri Light</vt:lpstr>
      <vt:lpstr>Segoe UI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Patentcloud-FrankLin</dc:creator>
  <cp:lastModifiedBy>Patentcloud-CCHuang</cp:lastModifiedBy>
  <cp:revision>64</cp:revision>
  <dcterms:created xsi:type="dcterms:W3CDTF">2015-05-15T01:23:51Z</dcterms:created>
  <dcterms:modified xsi:type="dcterms:W3CDTF">2015-07-20T06:56:30Z</dcterms:modified>
</cp:coreProperties>
</file>